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6858000" cy="9144000"/>
  <p:embeddedFontLst>
    <p:embeddedFont>
      <p:font typeface="Constantia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onstantia-regular.fntdata"/><Relationship Id="rId10" Type="http://schemas.openxmlformats.org/officeDocument/2006/relationships/slide" Target="slides/slide6.xml"/><Relationship Id="rId13" Type="http://schemas.openxmlformats.org/officeDocument/2006/relationships/font" Target="fonts/Constantia-italic.fntdata"/><Relationship Id="rId12" Type="http://schemas.openxmlformats.org/officeDocument/2006/relationships/font" Target="fonts/Constantia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Constantia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2d4d64ec1_3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a2d4d64ec1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" name="Google Shape;18;p2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9" name="Google Shape;79;p11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5052218" y="2491583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5" name="Google Shape;85;p12"/>
          <p:cNvSpPr txBox="1"/>
          <p:nvPr>
            <p:ph idx="1" type="body"/>
          </p:nvPr>
        </p:nvSpPr>
        <p:spPr>
          <a:xfrm rot="5400000">
            <a:off x="861219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6" name="Google Shape;86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7" name="Google Shape;87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8" name="Google Shape;88;p1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175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02894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175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02894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1400"/>
              <a:buFont typeface="Calibri"/>
              <a:buNone/>
              <a:defRPr b="1" i="0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4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45720" rtl="0" algn="r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ctr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ctr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ctr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ctr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ctr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ctr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1400"/>
              <a:buFont typeface="Calibri"/>
              <a:buNone/>
              <a:defRPr b="1" i="0" sz="5600" u="none" cap="none" strike="noStrik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2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1315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09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0861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94639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94639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1315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09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0861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94639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94639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751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6893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3528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8" name="Google Shape;68;p10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9" name="Google Shape;69;p10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5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13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93369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7305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Noto Sans Symbols"/>
              <a:buChar char="●"/>
              <a:defRPr b="0" i="0" sz="1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65747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585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65747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585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74" name="Google Shape;74;p10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59080" lvl="1" marL="6400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10819" lvl="3" marL="118872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18439" lvl="4" marL="146304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213360" lvl="5" marL="173736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93039" lvl="6" marL="192024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187960" lvl="7" marL="219456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182879" lvl="8" marL="246888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5" name="Google Shape;75;p10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6" name="Google Shape;76;p10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grpSp>
        <p:nvGrpSpPr>
          <p:cNvPr id="13" name="Google Shape;13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Google Shape;14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en-CA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Business Studies GPSS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05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70"/>
              <a:buFont typeface="Noto Sans Symbols"/>
              <a:buChar char="●"/>
            </a:pPr>
            <a:r>
              <a:rPr b="0" i="0" lang="en-CA" sz="3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What are the options for my </a:t>
            </a:r>
            <a:r>
              <a:rPr lang="en-CA" sz="3800"/>
              <a:t>grade 9 child</a:t>
            </a:r>
            <a:r>
              <a:rPr b="0" i="0" lang="en-CA" sz="3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?</a:t>
            </a:r>
            <a:endParaRPr sz="3800"/>
          </a:p>
          <a:p>
            <a:pPr indent="-3505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3670"/>
              <a:buFont typeface="Noto Sans Symbols"/>
              <a:buChar char="●"/>
            </a:pPr>
            <a:r>
              <a:rPr b="0" i="0" lang="en-CA" sz="3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What are the advantages of taking a business studies course?</a:t>
            </a:r>
            <a:endParaRPr sz="3800"/>
          </a:p>
          <a:p>
            <a:pPr indent="0" lvl="0" marL="274320" marR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 b="0" i="0" sz="3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en-CA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Business Courses for Grade 9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en-CA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Introduction to Business (code is BBIO1)</a:t>
            </a:r>
            <a:endParaRPr/>
          </a:p>
          <a:p>
            <a:pPr indent="-259080" lvl="1" marL="6400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CA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Students learn about organizations and businesses</a:t>
            </a:r>
            <a:endParaRPr/>
          </a:p>
          <a:p>
            <a: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</a:pPr>
            <a:r>
              <a:rPr b="0" i="0" lang="en-CA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What businesses do</a:t>
            </a:r>
            <a:endParaRPr/>
          </a:p>
          <a:p>
            <a: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</a:pPr>
            <a:r>
              <a:rPr b="0" i="0" lang="en-CA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How these organizations are set up</a:t>
            </a:r>
            <a:endParaRPr/>
          </a:p>
          <a:p>
            <a: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</a:pPr>
            <a:r>
              <a:rPr b="0" i="0" lang="en-CA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How companies function and work</a:t>
            </a:r>
            <a:endParaRPr/>
          </a:p>
          <a:p>
            <a:pPr indent="-210819" lvl="3" marL="118872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</a:pPr>
            <a:r>
              <a:rPr b="0" i="0" lang="en-CA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Accounting, planning, management, marketing</a:t>
            </a:r>
            <a:endParaRPr b="0" i="0" sz="20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</a:pPr>
            <a:r>
              <a:rPr b="0" i="0" lang="en-CA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How students might fit into a business / organization and the knowledge / skills / abilities they’ll need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en-CA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Business Courses for Grade 9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5"/>
          <p:cNvSpPr txBox="1"/>
          <p:nvPr>
            <p:ph idx="1" type="body"/>
          </p:nvPr>
        </p:nvSpPr>
        <p:spPr>
          <a:xfrm>
            <a:off x="457200" y="1920075"/>
            <a:ext cx="7801800" cy="44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24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70"/>
              <a:buFont typeface="Noto Sans Symbols"/>
              <a:buChar char="●"/>
            </a:pPr>
            <a:r>
              <a:rPr b="0" i="0" lang="en-CA" sz="3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Business Technology (code is BTTO1)</a:t>
            </a:r>
            <a:endParaRPr sz="3200"/>
          </a:p>
          <a:p>
            <a:pPr indent="-3124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3070"/>
              <a:buFont typeface="Noto Sans Symbols"/>
              <a:buChar char="●"/>
            </a:pPr>
            <a:r>
              <a:rPr b="0" i="0" lang="en-CA" sz="3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Students learn software applications:</a:t>
            </a:r>
            <a:endParaRPr sz="3200"/>
          </a:p>
          <a:p>
            <a:pPr indent="-322580" lvl="1" marL="64008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Char char="●"/>
            </a:pPr>
            <a:r>
              <a:rPr b="0" i="0" lang="en-CA" sz="3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Word processing/keyboarding</a:t>
            </a:r>
            <a:endParaRPr sz="3400"/>
          </a:p>
          <a:p>
            <a:pPr indent="-322580" lvl="1" marL="64008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Char char="●"/>
            </a:pPr>
            <a:r>
              <a:rPr b="0" i="0" lang="en-CA" sz="3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Spreadsheets</a:t>
            </a:r>
            <a:endParaRPr sz="3400"/>
          </a:p>
          <a:p>
            <a:pPr indent="-322580" lvl="1" marL="64008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Char char="●"/>
            </a:pPr>
            <a:r>
              <a:rPr b="0" i="0" lang="en-CA" sz="3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Presentation software</a:t>
            </a:r>
            <a:endParaRPr sz="3400"/>
          </a:p>
          <a:p>
            <a:pPr indent="-322580" lvl="1" marL="64008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Char char="●"/>
            </a:pPr>
            <a:r>
              <a:rPr lang="en-CA" sz="3000"/>
              <a:t>Business</a:t>
            </a:r>
            <a:r>
              <a:rPr b="0" i="0" lang="en-CA" sz="3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publishing</a:t>
            </a:r>
            <a:endParaRPr sz="3400"/>
          </a:p>
          <a:p>
            <a:pPr indent="-322580" lvl="1" marL="64008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Char char="●"/>
            </a:pPr>
            <a:r>
              <a:rPr b="0" i="0" lang="en-CA" sz="3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Basic web page design</a:t>
            </a:r>
            <a:endParaRPr sz="3400"/>
          </a:p>
          <a:p>
            <a:pPr indent="-322580" lvl="1" marL="64008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Char char="●"/>
            </a:pPr>
            <a:r>
              <a:rPr b="0" i="0" lang="en-CA" sz="3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Digital literacy</a:t>
            </a:r>
            <a:endParaRPr sz="3400"/>
          </a:p>
          <a:p>
            <a:pPr indent="-129540" lvl="1" marL="6400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en-CA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Business Courses for Grade 9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6"/>
          <p:cNvSpPr txBox="1"/>
          <p:nvPr>
            <p:ph idx="2" type="body"/>
          </p:nvPr>
        </p:nvSpPr>
        <p:spPr>
          <a:xfrm>
            <a:off x="457200" y="2036475"/>
            <a:ext cx="7969200" cy="44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</a:pPr>
            <a:r>
              <a:rPr b="0" i="0" lang="en-CA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Using:</a:t>
            </a:r>
            <a:endParaRPr/>
          </a:p>
          <a:p>
            <a:pPr indent="-3632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3870"/>
              <a:buFont typeface="Noto Sans Symbols"/>
              <a:buChar char="●"/>
            </a:pPr>
            <a:r>
              <a:rPr b="0" i="0" lang="en-CA" sz="4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Google </a:t>
            </a:r>
            <a:r>
              <a:rPr lang="en-CA" sz="4000"/>
              <a:t>Workspace</a:t>
            </a:r>
            <a:endParaRPr sz="4000"/>
          </a:p>
          <a:p>
            <a:pPr indent="-375285" lvl="1" marL="64008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3870"/>
              <a:buFont typeface="Noto Sans Symbols"/>
              <a:buChar char="●"/>
            </a:pPr>
            <a:r>
              <a:rPr b="0" i="0" lang="en-CA" sz="3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Google sheets</a:t>
            </a:r>
            <a:endParaRPr sz="3800"/>
          </a:p>
          <a:p>
            <a:pPr indent="-347980" lvl="1" marL="6400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3440"/>
              <a:buFont typeface="Noto Sans Symbols"/>
              <a:buChar char="●"/>
            </a:pPr>
            <a:r>
              <a:rPr b="0" i="0" lang="en-CA" sz="3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Google docs</a:t>
            </a:r>
            <a:endParaRPr sz="3800"/>
          </a:p>
          <a:p>
            <a:pPr indent="-347980" lvl="1" marL="6400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3440"/>
              <a:buFont typeface="Noto Sans Symbols"/>
              <a:buChar char="●"/>
            </a:pPr>
            <a:r>
              <a:rPr b="0" i="0" lang="en-CA" sz="3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Google slides</a:t>
            </a:r>
            <a:endParaRPr b="0" i="0" sz="3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370840" lvl="1" marL="6400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3800"/>
              <a:buFont typeface="Noto Sans Symbols"/>
              <a:buChar char="●"/>
            </a:pPr>
            <a:r>
              <a:rPr lang="en-CA" sz="3800"/>
              <a:t>Google drawings</a:t>
            </a:r>
            <a:endParaRPr sz="3800"/>
          </a:p>
          <a:p>
            <a:pPr indent="0" lvl="0" marL="274320" marR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  <a:p>
            <a:pPr indent="-12191" lvl="1" marL="39319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>
            <p:ph idx="4294967295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</a:pPr>
            <a:r>
              <a:rPr b="1" i="0" lang="en-CA" sz="2600" u="none" cap="none" strike="noStrike">
                <a:solidFill>
                  <a:schemeClr val="dk1"/>
                </a:solidFill>
              </a:rPr>
              <a:t>All </a:t>
            </a:r>
            <a:r>
              <a:rPr b="0" i="0" lang="en-CA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useful in </a:t>
            </a:r>
            <a:r>
              <a:rPr lang="en-CA" u="sng"/>
              <a:t>ALL</a:t>
            </a:r>
            <a:r>
              <a:rPr lang="en-CA"/>
              <a:t> </a:t>
            </a:r>
            <a:r>
              <a:rPr b="0" i="0" lang="en-CA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courses in high school!</a:t>
            </a:r>
            <a:endParaRPr/>
          </a:p>
          <a:p>
            <a:pPr indent="-393700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nstantia"/>
              <a:buChar char="●"/>
            </a:pPr>
            <a:r>
              <a:rPr b="0" i="0" lang="en-CA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Essays and Reports</a:t>
            </a:r>
            <a:endParaRPr/>
          </a:p>
          <a:p>
            <a:pPr indent="-3937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nstantia"/>
              <a:buChar char="●"/>
            </a:pPr>
            <a:r>
              <a:rPr b="0" i="0" lang="en-CA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Graphs</a:t>
            </a:r>
            <a:endParaRPr/>
          </a:p>
          <a:p>
            <a:pPr indent="-3937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nstantia"/>
              <a:buChar char="●"/>
            </a:pPr>
            <a:r>
              <a:rPr b="0" i="0" lang="en-CA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Presentations</a:t>
            </a:r>
            <a:endParaRPr/>
          </a:p>
          <a:p>
            <a:pPr indent="-3937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nstantia"/>
              <a:buChar char="●"/>
            </a:pPr>
            <a:r>
              <a:rPr b="0" i="0" lang="en-CA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Collaborative tools</a:t>
            </a:r>
            <a:endParaRPr/>
          </a:p>
          <a:p>
            <a:pPr indent="-3937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nstantia"/>
              <a:buChar char="●"/>
            </a:pPr>
            <a:r>
              <a:rPr b="0" i="0" lang="en-CA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Research skills</a:t>
            </a:r>
            <a:endParaRPr/>
          </a:p>
          <a:p>
            <a:pPr indent="-117475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Business Course Pathways</a:t>
            </a:r>
            <a:endParaRPr/>
          </a:p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4495" lvl="0" marL="457200" rtl="0" algn="l">
              <a:spcBef>
                <a:spcPts val="520"/>
              </a:spcBef>
              <a:spcAft>
                <a:spcPts val="0"/>
              </a:spcAft>
              <a:buSzPts val="2770"/>
              <a:buChar char="●"/>
            </a:pPr>
            <a:r>
              <a:rPr lang="en-CA" sz="2900"/>
              <a:t>Grade 11 Fundamental Accounting </a:t>
            </a:r>
            <a:endParaRPr sz="2900"/>
          </a:p>
          <a:p>
            <a:pPr indent="-377190" lvl="1" marL="914400" rtl="0" algn="l">
              <a:spcBef>
                <a:spcPts val="0"/>
              </a:spcBef>
              <a:spcAft>
                <a:spcPts val="0"/>
              </a:spcAft>
              <a:buSzPts val="2340"/>
              <a:buChar char="●"/>
            </a:pPr>
            <a:r>
              <a:rPr lang="en-CA" sz="2700"/>
              <a:t>can be taken in grade 10</a:t>
            </a:r>
            <a:endParaRPr sz="2700"/>
          </a:p>
          <a:p>
            <a:pPr indent="-404495" lvl="0" marL="457200" rtl="0" algn="l">
              <a:spcBef>
                <a:spcPts val="0"/>
              </a:spcBef>
              <a:spcAft>
                <a:spcPts val="0"/>
              </a:spcAft>
              <a:buSzPts val="2770"/>
              <a:buChar char="●"/>
            </a:pPr>
            <a:r>
              <a:rPr lang="en-CA" sz="2900"/>
              <a:t>Grade 12 Accounting</a:t>
            </a:r>
            <a:endParaRPr sz="2900"/>
          </a:p>
          <a:p>
            <a:pPr indent="-404495" lvl="0" marL="457200" rtl="0" algn="l">
              <a:spcBef>
                <a:spcPts val="0"/>
              </a:spcBef>
              <a:spcAft>
                <a:spcPts val="0"/>
              </a:spcAft>
              <a:buSzPts val="2770"/>
              <a:buChar char="●"/>
            </a:pPr>
            <a:r>
              <a:rPr lang="en-CA" sz="2900"/>
              <a:t>Grade 11 Marketing </a:t>
            </a:r>
            <a:endParaRPr sz="2900"/>
          </a:p>
          <a:p>
            <a:pPr indent="-404495" lvl="0" marL="457200" rtl="0" algn="l">
              <a:spcBef>
                <a:spcPts val="0"/>
              </a:spcBef>
              <a:spcAft>
                <a:spcPts val="0"/>
              </a:spcAft>
              <a:buSzPts val="2770"/>
              <a:buChar char="●"/>
            </a:pPr>
            <a:r>
              <a:rPr lang="en-CA" sz="2900"/>
              <a:t>Grade 11 Retail Marketing (workplace)</a:t>
            </a:r>
            <a:endParaRPr sz="2900"/>
          </a:p>
          <a:p>
            <a:pPr indent="-404495" lvl="0" marL="457200" rtl="0" algn="l">
              <a:spcBef>
                <a:spcPts val="0"/>
              </a:spcBef>
              <a:spcAft>
                <a:spcPts val="0"/>
              </a:spcAft>
              <a:buSzPts val="2770"/>
              <a:buChar char="●"/>
            </a:pPr>
            <a:r>
              <a:rPr lang="en-CA" sz="2900"/>
              <a:t>Grade 12 International Business</a:t>
            </a:r>
            <a:endParaRPr sz="2900"/>
          </a:p>
          <a:p>
            <a:pPr indent="-404495" lvl="0" marL="457200" rtl="0" algn="l">
              <a:spcBef>
                <a:spcPts val="0"/>
              </a:spcBef>
              <a:spcAft>
                <a:spcPts val="0"/>
              </a:spcAft>
              <a:buSzPts val="2770"/>
              <a:buChar char="●"/>
            </a:pPr>
            <a:r>
              <a:rPr lang="en-CA" sz="2900"/>
              <a:t>Grade 12 Management Fundamentals</a:t>
            </a:r>
            <a:endParaRPr sz="2900"/>
          </a:p>
          <a:p>
            <a:pPr indent="-404495" lvl="0" marL="457200" rtl="0" algn="l">
              <a:spcBef>
                <a:spcPts val="0"/>
              </a:spcBef>
              <a:spcAft>
                <a:spcPts val="0"/>
              </a:spcAft>
              <a:buSzPts val="2770"/>
              <a:buChar char="●"/>
            </a:pPr>
            <a:r>
              <a:rPr lang="en-CA" sz="2900"/>
              <a:t>Grade 11 Canadian Law</a:t>
            </a:r>
            <a:endParaRPr sz="2900"/>
          </a:p>
          <a:p>
            <a:pPr indent="-404495" lvl="0" marL="457200" rtl="0" algn="l">
              <a:spcBef>
                <a:spcPts val="0"/>
              </a:spcBef>
              <a:spcAft>
                <a:spcPts val="0"/>
              </a:spcAft>
              <a:buSzPts val="2770"/>
              <a:buChar char="●"/>
            </a:pPr>
            <a:r>
              <a:rPr lang="en-CA" sz="2900"/>
              <a:t>Grade 12 International Law</a:t>
            </a:r>
            <a:endParaRPr sz="2900"/>
          </a:p>
          <a:p>
            <a:pPr indent="-404495" lvl="0" marL="457200" rtl="0" algn="l">
              <a:spcBef>
                <a:spcPts val="0"/>
              </a:spcBef>
              <a:spcAft>
                <a:spcPts val="0"/>
              </a:spcAft>
              <a:buSzPts val="2770"/>
              <a:buChar char="●"/>
            </a:pPr>
            <a:r>
              <a:rPr lang="en-CA" sz="2900"/>
              <a:t>IB Business (taken in grade 11)</a:t>
            </a:r>
            <a:endParaRPr sz="2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