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78" y="-13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EA842ECA-D7CB-4EDE-BF36-31F871F5017B}" type="datetimeFigureOut">
              <a:rPr lang="en-CA" smtClean="0"/>
              <a:t>05/11/2014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9212E99-8904-4A60-BBD6-3CB9D1EEA3BA}" type="slidenum">
              <a:rPr lang="en-CA" smtClean="0"/>
              <a:t>‹#›</a:t>
            </a:fld>
            <a:endParaRPr lang="en-CA"/>
          </a:p>
        </p:txBody>
      </p:sp>
    </p:spTree>
    <p:extLst>
      <p:ext uri="{BB962C8B-B14F-4D97-AF65-F5344CB8AC3E}">
        <p14:creationId xmlns:p14="http://schemas.microsoft.com/office/powerpoint/2010/main" val="3090941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EA842ECA-D7CB-4EDE-BF36-31F871F5017B}" type="datetimeFigureOut">
              <a:rPr lang="en-CA" smtClean="0"/>
              <a:t>05/11/2014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9212E99-8904-4A60-BBD6-3CB9D1EEA3BA}" type="slidenum">
              <a:rPr lang="en-CA" smtClean="0"/>
              <a:t>‹#›</a:t>
            </a:fld>
            <a:endParaRPr lang="en-CA"/>
          </a:p>
        </p:txBody>
      </p:sp>
    </p:spTree>
    <p:extLst>
      <p:ext uri="{BB962C8B-B14F-4D97-AF65-F5344CB8AC3E}">
        <p14:creationId xmlns:p14="http://schemas.microsoft.com/office/powerpoint/2010/main" val="3922306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EA842ECA-D7CB-4EDE-BF36-31F871F5017B}" type="datetimeFigureOut">
              <a:rPr lang="en-CA" smtClean="0"/>
              <a:t>05/11/2014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9212E99-8904-4A60-BBD6-3CB9D1EEA3BA}" type="slidenum">
              <a:rPr lang="en-CA" smtClean="0"/>
              <a:t>‹#›</a:t>
            </a:fld>
            <a:endParaRPr lang="en-CA"/>
          </a:p>
        </p:txBody>
      </p:sp>
    </p:spTree>
    <p:extLst>
      <p:ext uri="{BB962C8B-B14F-4D97-AF65-F5344CB8AC3E}">
        <p14:creationId xmlns:p14="http://schemas.microsoft.com/office/powerpoint/2010/main" val="25602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EA842ECA-D7CB-4EDE-BF36-31F871F5017B}" type="datetimeFigureOut">
              <a:rPr lang="en-CA" smtClean="0"/>
              <a:t>05/11/2014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9212E99-8904-4A60-BBD6-3CB9D1EEA3BA}" type="slidenum">
              <a:rPr lang="en-CA" smtClean="0"/>
              <a:t>‹#›</a:t>
            </a:fld>
            <a:endParaRPr lang="en-CA"/>
          </a:p>
        </p:txBody>
      </p:sp>
    </p:spTree>
    <p:extLst>
      <p:ext uri="{BB962C8B-B14F-4D97-AF65-F5344CB8AC3E}">
        <p14:creationId xmlns:p14="http://schemas.microsoft.com/office/powerpoint/2010/main" val="3173541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842ECA-D7CB-4EDE-BF36-31F871F5017B}" type="datetimeFigureOut">
              <a:rPr lang="en-CA" smtClean="0"/>
              <a:t>05/11/2014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9212E99-8904-4A60-BBD6-3CB9D1EEA3BA}" type="slidenum">
              <a:rPr lang="en-CA" smtClean="0"/>
              <a:t>‹#›</a:t>
            </a:fld>
            <a:endParaRPr lang="en-CA"/>
          </a:p>
        </p:txBody>
      </p:sp>
    </p:spTree>
    <p:extLst>
      <p:ext uri="{BB962C8B-B14F-4D97-AF65-F5344CB8AC3E}">
        <p14:creationId xmlns:p14="http://schemas.microsoft.com/office/powerpoint/2010/main" val="2956630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EA842ECA-D7CB-4EDE-BF36-31F871F5017B}" type="datetimeFigureOut">
              <a:rPr lang="en-CA" smtClean="0"/>
              <a:t>05/11/2014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9212E99-8904-4A60-BBD6-3CB9D1EEA3BA}" type="slidenum">
              <a:rPr lang="en-CA" smtClean="0"/>
              <a:t>‹#›</a:t>
            </a:fld>
            <a:endParaRPr lang="en-CA"/>
          </a:p>
        </p:txBody>
      </p:sp>
    </p:spTree>
    <p:extLst>
      <p:ext uri="{BB962C8B-B14F-4D97-AF65-F5344CB8AC3E}">
        <p14:creationId xmlns:p14="http://schemas.microsoft.com/office/powerpoint/2010/main" val="1985041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EA842ECA-D7CB-4EDE-BF36-31F871F5017B}" type="datetimeFigureOut">
              <a:rPr lang="en-CA" smtClean="0"/>
              <a:t>05/11/2014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D9212E99-8904-4A60-BBD6-3CB9D1EEA3BA}" type="slidenum">
              <a:rPr lang="en-CA" smtClean="0"/>
              <a:t>‹#›</a:t>
            </a:fld>
            <a:endParaRPr lang="en-CA"/>
          </a:p>
        </p:txBody>
      </p:sp>
    </p:spTree>
    <p:extLst>
      <p:ext uri="{BB962C8B-B14F-4D97-AF65-F5344CB8AC3E}">
        <p14:creationId xmlns:p14="http://schemas.microsoft.com/office/powerpoint/2010/main" val="3096103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EA842ECA-D7CB-4EDE-BF36-31F871F5017B}" type="datetimeFigureOut">
              <a:rPr lang="en-CA" smtClean="0"/>
              <a:t>05/11/2014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D9212E99-8904-4A60-BBD6-3CB9D1EEA3BA}" type="slidenum">
              <a:rPr lang="en-CA" smtClean="0"/>
              <a:t>‹#›</a:t>
            </a:fld>
            <a:endParaRPr lang="en-CA"/>
          </a:p>
        </p:txBody>
      </p:sp>
    </p:spTree>
    <p:extLst>
      <p:ext uri="{BB962C8B-B14F-4D97-AF65-F5344CB8AC3E}">
        <p14:creationId xmlns:p14="http://schemas.microsoft.com/office/powerpoint/2010/main" val="520150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842ECA-D7CB-4EDE-BF36-31F871F5017B}" type="datetimeFigureOut">
              <a:rPr lang="en-CA" smtClean="0"/>
              <a:t>05/11/2014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D9212E99-8904-4A60-BBD6-3CB9D1EEA3BA}" type="slidenum">
              <a:rPr lang="en-CA" smtClean="0"/>
              <a:t>‹#›</a:t>
            </a:fld>
            <a:endParaRPr lang="en-CA"/>
          </a:p>
        </p:txBody>
      </p:sp>
    </p:spTree>
    <p:extLst>
      <p:ext uri="{BB962C8B-B14F-4D97-AF65-F5344CB8AC3E}">
        <p14:creationId xmlns:p14="http://schemas.microsoft.com/office/powerpoint/2010/main" val="3705607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842ECA-D7CB-4EDE-BF36-31F871F5017B}" type="datetimeFigureOut">
              <a:rPr lang="en-CA" smtClean="0"/>
              <a:t>05/11/2014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9212E99-8904-4A60-BBD6-3CB9D1EEA3BA}" type="slidenum">
              <a:rPr lang="en-CA" smtClean="0"/>
              <a:t>‹#›</a:t>
            </a:fld>
            <a:endParaRPr lang="en-CA"/>
          </a:p>
        </p:txBody>
      </p:sp>
    </p:spTree>
    <p:extLst>
      <p:ext uri="{BB962C8B-B14F-4D97-AF65-F5344CB8AC3E}">
        <p14:creationId xmlns:p14="http://schemas.microsoft.com/office/powerpoint/2010/main" val="2299088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842ECA-D7CB-4EDE-BF36-31F871F5017B}" type="datetimeFigureOut">
              <a:rPr lang="en-CA" smtClean="0"/>
              <a:t>05/11/2014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9212E99-8904-4A60-BBD6-3CB9D1EEA3BA}" type="slidenum">
              <a:rPr lang="en-CA" smtClean="0"/>
              <a:t>‹#›</a:t>
            </a:fld>
            <a:endParaRPr lang="en-CA"/>
          </a:p>
        </p:txBody>
      </p:sp>
    </p:spTree>
    <p:extLst>
      <p:ext uri="{BB962C8B-B14F-4D97-AF65-F5344CB8AC3E}">
        <p14:creationId xmlns:p14="http://schemas.microsoft.com/office/powerpoint/2010/main" val="3121810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842ECA-D7CB-4EDE-BF36-31F871F5017B}" type="datetimeFigureOut">
              <a:rPr lang="en-CA" smtClean="0"/>
              <a:t>05/11/2014</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212E99-8904-4A60-BBD6-3CB9D1EEA3BA}" type="slidenum">
              <a:rPr lang="en-CA" smtClean="0"/>
              <a:t>‹#›</a:t>
            </a:fld>
            <a:endParaRPr lang="en-CA"/>
          </a:p>
        </p:txBody>
      </p:sp>
    </p:spTree>
    <p:extLst>
      <p:ext uri="{BB962C8B-B14F-4D97-AF65-F5344CB8AC3E}">
        <p14:creationId xmlns:p14="http://schemas.microsoft.com/office/powerpoint/2010/main" val="15028129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6600" b="1" dirty="0" smtClean="0"/>
              <a:t>Charter Mock Trial</a:t>
            </a:r>
            <a:r>
              <a:rPr lang="en-US" dirty="0" smtClean="0"/>
              <a:t/>
            </a:r>
            <a:br>
              <a:rPr lang="en-US" dirty="0" smtClean="0"/>
            </a:br>
            <a:endParaRPr lang="en-CA" dirty="0"/>
          </a:p>
        </p:txBody>
      </p:sp>
      <p:sp>
        <p:nvSpPr>
          <p:cNvPr id="3" name="Subtitle 2"/>
          <p:cNvSpPr>
            <a:spLocks noGrp="1"/>
          </p:cNvSpPr>
          <p:nvPr>
            <p:ph type="subTitle" idx="1"/>
          </p:nvPr>
        </p:nvSpPr>
        <p:spPr>
          <a:xfrm>
            <a:off x="683568" y="3429000"/>
            <a:ext cx="8064896" cy="1080120"/>
          </a:xfrm>
        </p:spPr>
        <p:txBody>
          <a:bodyPr>
            <a:normAutofit fontScale="70000" lnSpcReduction="20000"/>
          </a:bodyPr>
          <a:lstStyle/>
          <a:p>
            <a:r>
              <a:rPr lang="en-US" sz="4800" dirty="0" smtClean="0">
                <a:solidFill>
                  <a:srgbClr val="C00000"/>
                </a:solidFill>
              </a:rPr>
              <a:t>Creating Witness Stories, Step </a:t>
            </a:r>
            <a:r>
              <a:rPr lang="en-US" sz="4800" dirty="0" smtClean="0">
                <a:solidFill>
                  <a:srgbClr val="C00000"/>
                </a:solidFill>
              </a:rPr>
              <a:t>E</a:t>
            </a:r>
          </a:p>
          <a:p>
            <a:r>
              <a:rPr lang="en-US" sz="4800" dirty="0" smtClean="0">
                <a:solidFill>
                  <a:srgbClr val="C00000"/>
                </a:solidFill>
              </a:rPr>
              <a:t>Court Presentation, Step F</a:t>
            </a:r>
            <a:endParaRPr lang="en-CA" sz="4800" dirty="0">
              <a:solidFill>
                <a:srgbClr val="C00000"/>
              </a:solidFill>
            </a:endParaRPr>
          </a:p>
        </p:txBody>
      </p:sp>
    </p:spTree>
    <p:extLst>
      <p:ext uri="{BB962C8B-B14F-4D97-AF65-F5344CB8AC3E}">
        <p14:creationId xmlns:p14="http://schemas.microsoft.com/office/powerpoint/2010/main" val="9823168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188641"/>
            <a:ext cx="8060432" cy="864096"/>
          </a:xfrm>
        </p:spPr>
        <p:txBody>
          <a:bodyPr/>
          <a:lstStyle/>
          <a:p>
            <a:pPr algn="l"/>
            <a:r>
              <a:rPr lang="en-US" dirty="0"/>
              <a:t>Court </a:t>
            </a:r>
            <a:r>
              <a:rPr lang="en-US" dirty="0" smtClean="0"/>
              <a:t>Presentation</a:t>
            </a:r>
            <a:endParaRPr lang="en-CA" dirty="0"/>
          </a:p>
        </p:txBody>
      </p:sp>
      <p:sp>
        <p:nvSpPr>
          <p:cNvPr id="3" name="Subtitle 2"/>
          <p:cNvSpPr>
            <a:spLocks noGrp="1"/>
          </p:cNvSpPr>
          <p:nvPr>
            <p:ph type="subTitle" idx="1"/>
          </p:nvPr>
        </p:nvSpPr>
        <p:spPr>
          <a:xfrm>
            <a:off x="467544" y="980728"/>
            <a:ext cx="8064896" cy="5400600"/>
          </a:xfrm>
        </p:spPr>
        <p:txBody>
          <a:bodyPr>
            <a:normAutofit/>
          </a:bodyPr>
          <a:lstStyle/>
          <a:p>
            <a:pPr algn="l"/>
            <a:r>
              <a:rPr lang="en-US" sz="2600" b="1" u="sng" dirty="0" smtClean="0">
                <a:solidFill>
                  <a:srgbClr val="00B050"/>
                </a:solidFill>
              </a:rPr>
              <a:t>The judge will then ask the plaintiff to make the closing statement, followed by the defendant.</a:t>
            </a:r>
          </a:p>
          <a:p>
            <a:pPr algn="l"/>
            <a:r>
              <a:rPr lang="en-US" sz="2600" b="1" dirty="0" smtClean="0">
                <a:solidFill>
                  <a:schemeClr val="tx1"/>
                </a:solidFill>
              </a:rPr>
              <a:t>“Your </a:t>
            </a:r>
            <a:r>
              <a:rPr lang="en-US" sz="2600" b="1" dirty="0" err="1" smtClean="0">
                <a:solidFill>
                  <a:schemeClr val="tx1"/>
                </a:solidFill>
              </a:rPr>
              <a:t>Honour</a:t>
            </a:r>
            <a:r>
              <a:rPr lang="en-US" sz="2600" b="1" dirty="0" smtClean="0">
                <a:solidFill>
                  <a:schemeClr val="tx1"/>
                </a:solidFill>
              </a:rPr>
              <a:t>, we  have argued that</a:t>
            </a:r>
            <a:r>
              <a:rPr lang="en-US" sz="2600" b="1" dirty="0" smtClean="0">
                <a:solidFill>
                  <a:srgbClr val="FF0000"/>
                </a:solidFill>
              </a:rPr>
              <a:t>…(mention argument and Charter section)</a:t>
            </a:r>
            <a:endParaRPr lang="en-US" sz="2600" b="1" dirty="0" smtClean="0">
              <a:solidFill>
                <a:schemeClr val="tx1"/>
              </a:solidFill>
            </a:endParaRPr>
          </a:p>
          <a:p>
            <a:pPr algn="l"/>
            <a:r>
              <a:rPr lang="en-US" sz="2600" b="1" dirty="0" smtClean="0">
                <a:solidFill>
                  <a:schemeClr val="tx1"/>
                </a:solidFill>
              </a:rPr>
              <a:t>We heard the opponent assert that</a:t>
            </a:r>
            <a:r>
              <a:rPr lang="en-US" sz="2600" b="1" dirty="0" smtClean="0">
                <a:solidFill>
                  <a:srgbClr val="FF0000"/>
                </a:solidFill>
              </a:rPr>
              <a:t>…(mention arguments), </a:t>
            </a:r>
            <a:r>
              <a:rPr lang="en-US" sz="2600" b="1" dirty="0" smtClean="0">
                <a:solidFill>
                  <a:schemeClr val="tx1"/>
                </a:solidFill>
              </a:rPr>
              <a:t>but have shown that</a:t>
            </a:r>
            <a:r>
              <a:rPr lang="en-US" sz="2600" b="1" dirty="0" smtClean="0">
                <a:solidFill>
                  <a:srgbClr val="FF0000"/>
                </a:solidFill>
              </a:rPr>
              <a:t>..(mention your witnesses, arguments, and evidence) </a:t>
            </a:r>
            <a:r>
              <a:rPr lang="en-US" sz="2600" b="1" dirty="0" smtClean="0">
                <a:solidFill>
                  <a:srgbClr val="00B0F0"/>
                </a:solidFill>
              </a:rPr>
              <a:t>–repeat as often as needed</a:t>
            </a:r>
          </a:p>
          <a:p>
            <a:pPr algn="l"/>
            <a:r>
              <a:rPr lang="en-US" sz="2600" b="1" dirty="0" smtClean="0">
                <a:solidFill>
                  <a:schemeClr val="tx1"/>
                </a:solidFill>
              </a:rPr>
              <a:t>We also argued that</a:t>
            </a:r>
            <a:r>
              <a:rPr lang="en-US" sz="2600" b="1" dirty="0" smtClean="0">
                <a:solidFill>
                  <a:srgbClr val="FF0000"/>
                </a:solidFill>
              </a:rPr>
              <a:t>…(mention precedent cases briefly</a:t>
            </a:r>
            <a:r>
              <a:rPr lang="en-US" sz="2600" b="1" u="sng" dirty="0" smtClean="0">
                <a:solidFill>
                  <a:srgbClr val="FF0000"/>
                </a:solidFill>
              </a:rPr>
              <a:t>)</a:t>
            </a:r>
          </a:p>
          <a:p>
            <a:pPr algn="l"/>
            <a:r>
              <a:rPr lang="en-US" sz="2600" b="1" dirty="0" smtClean="0">
                <a:solidFill>
                  <a:schemeClr val="tx1"/>
                </a:solidFill>
              </a:rPr>
              <a:t>Based on these testimonies, evidence and precedents, we ask you to rule in our </a:t>
            </a:r>
            <a:r>
              <a:rPr lang="en-US" sz="2600" b="1" dirty="0" err="1" smtClean="0">
                <a:solidFill>
                  <a:schemeClr val="tx1"/>
                </a:solidFill>
              </a:rPr>
              <a:t>favour</a:t>
            </a:r>
            <a:r>
              <a:rPr lang="en-US" sz="2600" b="1" dirty="0" smtClean="0">
                <a:solidFill>
                  <a:schemeClr val="tx1"/>
                </a:solidFill>
              </a:rPr>
              <a:t>.”</a:t>
            </a:r>
          </a:p>
          <a:p>
            <a:pPr algn="l"/>
            <a:endParaRPr lang="en-US" sz="2600" b="1" u="sng" dirty="0">
              <a:solidFill>
                <a:srgbClr val="00B050"/>
              </a:solidFill>
            </a:endParaRPr>
          </a:p>
          <a:p>
            <a:pPr algn="l"/>
            <a:endParaRPr lang="en-US" b="1" u="sng" dirty="0" smtClean="0">
              <a:solidFill>
                <a:schemeClr val="tx1"/>
              </a:solidFill>
            </a:endParaRPr>
          </a:p>
        </p:txBody>
      </p:sp>
    </p:spTree>
    <p:extLst>
      <p:ext uri="{BB962C8B-B14F-4D97-AF65-F5344CB8AC3E}">
        <p14:creationId xmlns:p14="http://schemas.microsoft.com/office/powerpoint/2010/main" val="32185735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pPr algn="l"/>
            <a:r>
              <a:rPr lang="en-US" b="1" dirty="0" smtClean="0"/>
              <a:t>Creating Witnesses, Complete Chart</a:t>
            </a:r>
            <a:endParaRPr lang="en-CA"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42509495"/>
              </p:ext>
            </p:extLst>
          </p:nvPr>
        </p:nvGraphicFramePr>
        <p:xfrm>
          <a:off x="539552" y="1052736"/>
          <a:ext cx="6412230" cy="5547360"/>
        </p:xfrm>
        <a:graphic>
          <a:graphicData uri="http://schemas.openxmlformats.org/drawingml/2006/table">
            <a:tbl>
              <a:tblPr firstRow="1" firstCol="1" bandRow="1">
                <a:tableStyleId>{5C22544A-7EE6-4342-B048-85BDC9FD1C3A}</a:tableStyleId>
              </a:tblPr>
              <a:tblGrid>
                <a:gridCol w="3040380"/>
                <a:gridCol w="3371850"/>
              </a:tblGrid>
              <a:tr h="0">
                <a:tc gridSpan="2">
                  <a:txBody>
                    <a:bodyPr/>
                    <a:lstStyle/>
                    <a:p>
                      <a:r>
                        <a:rPr lang="en-US" sz="2800" u="sng" dirty="0">
                          <a:effectLst/>
                        </a:rPr>
                        <a:t>Witness #1: Name/Role/Profession</a:t>
                      </a:r>
                      <a:r>
                        <a:rPr lang="en-CA" sz="2800" dirty="0">
                          <a:effectLst/>
                        </a:rPr>
                        <a:t> </a:t>
                      </a:r>
                      <a:r>
                        <a:rPr lang="en-US" sz="2800" dirty="0">
                          <a:effectLst/>
                        </a:rPr>
                        <a:t> </a:t>
                      </a:r>
                      <a:r>
                        <a:rPr lang="en-CA" sz="2800" dirty="0">
                          <a:effectLst/>
                        </a:rPr>
                        <a:t> </a:t>
                      </a:r>
                      <a:endParaRPr lang="en-CA" sz="2800" dirty="0">
                        <a:effectLst/>
                        <a:latin typeface="Arial"/>
                      </a:endParaRPr>
                    </a:p>
                  </a:txBody>
                  <a:tcPr marL="68580" marR="68580" marT="0" marB="0"/>
                </a:tc>
                <a:tc hMerge="1">
                  <a:txBody>
                    <a:bodyPr/>
                    <a:lstStyle/>
                    <a:p>
                      <a:endParaRPr lang="en-CA"/>
                    </a:p>
                  </a:txBody>
                  <a:tcPr/>
                </a:tc>
              </a:tr>
              <a:tr h="0">
                <a:tc>
                  <a:txBody>
                    <a:bodyPr/>
                    <a:lstStyle/>
                    <a:p>
                      <a:r>
                        <a:rPr lang="en-US" sz="2800" dirty="0">
                          <a:effectLst/>
                        </a:rPr>
                        <a:t>Who will play the witness?</a:t>
                      </a:r>
                      <a:r>
                        <a:rPr lang="en-CA" sz="2800" dirty="0">
                          <a:effectLst/>
                        </a:rPr>
                        <a:t> </a:t>
                      </a:r>
                      <a:r>
                        <a:rPr lang="en-US" sz="2800" dirty="0">
                          <a:effectLst/>
                        </a:rPr>
                        <a:t> </a:t>
                      </a:r>
                      <a:endParaRPr lang="en-US" sz="2800" dirty="0" smtClean="0">
                        <a:effectLst/>
                      </a:endParaRPr>
                    </a:p>
                    <a:p>
                      <a:r>
                        <a:rPr lang="en-CA" sz="2800" dirty="0" smtClean="0">
                          <a:effectLst/>
                        </a:rPr>
                        <a:t> </a:t>
                      </a:r>
                      <a:endParaRPr lang="en-CA" sz="2800" dirty="0">
                        <a:effectLst/>
                        <a:latin typeface="Arial"/>
                      </a:endParaRPr>
                    </a:p>
                  </a:txBody>
                  <a:tcPr marL="68580" marR="68580" marT="0" marB="0"/>
                </a:tc>
                <a:tc>
                  <a:txBody>
                    <a:bodyPr/>
                    <a:lstStyle/>
                    <a:p>
                      <a:r>
                        <a:rPr lang="en-US" sz="2800">
                          <a:effectLst/>
                        </a:rPr>
                        <a:t>Who will question the witness?</a:t>
                      </a:r>
                      <a:r>
                        <a:rPr lang="en-CA" sz="2800">
                          <a:effectLst/>
                        </a:rPr>
                        <a:t> </a:t>
                      </a:r>
                      <a:endParaRPr lang="en-CA" sz="2800">
                        <a:effectLst/>
                        <a:latin typeface="Arial"/>
                      </a:endParaRPr>
                    </a:p>
                  </a:txBody>
                  <a:tcPr marL="68580" marR="68580" marT="0" marB="0"/>
                </a:tc>
              </a:tr>
              <a:tr h="0">
                <a:tc gridSpan="2">
                  <a:txBody>
                    <a:bodyPr/>
                    <a:lstStyle/>
                    <a:p>
                      <a:r>
                        <a:rPr lang="en-CA" sz="2800" dirty="0">
                          <a:effectLst/>
                        </a:rPr>
                        <a:t>What will I wear to help create the witness/character?  </a:t>
                      </a:r>
                      <a:endParaRPr lang="en-CA" sz="2800" dirty="0" smtClean="0">
                        <a:effectLst/>
                      </a:endParaRPr>
                    </a:p>
                    <a:p>
                      <a:r>
                        <a:rPr lang="en-CA" sz="2800" dirty="0" smtClean="0">
                          <a:effectLst/>
                        </a:rPr>
                        <a:t> </a:t>
                      </a:r>
                      <a:r>
                        <a:rPr lang="en-CA" sz="2800" dirty="0">
                          <a:effectLst/>
                        </a:rPr>
                        <a:t>    </a:t>
                      </a:r>
                      <a:endParaRPr lang="en-CA" sz="2800" dirty="0">
                        <a:effectLst/>
                        <a:latin typeface="Arial"/>
                      </a:endParaRPr>
                    </a:p>
                  </a:txBody>
                  <a:tcPr marL="68580" marR="68580" marT="0" marB="0"/>
                </a:tc>
                <a:tc hMerge="1">
                  <a:txBody>
                    <a:bodyPr/>
                    <a:lstStyle/>
                    <a:p>
                      <a:endParaRPr lang="en-CA"/>
                    </a:p>
                  </a:txBody>
                  <a:tcPr/>
                </a:tc>
              </a:tr>
              <a:tr h="0">
                <a:tc gridSpan="2">
                  <a:txBody>
                    <a:bodyPr/>
                    <a:lstStyle/>
                    <a:p>
                      <a:r>
                        <a:rPr lang="en-US" sz="2800" dirty="0">
                          <a:effectLst/>
                        </a:rPr>
                        <a:t>What argument and evidence will the answers to questions reveal: (describe broadly)</a:t>
                      </a:r>
                      <a:r>
                        <a:rPr lang="en-CA" sz="2800" dirty="0">
                          <a:effectLst/>
                        </a:rPr>
                        <a:t> </a:t>
                      </a:r>
                      <a:r>
                        <a:rPr lang="en-US" sz="2800" dirty="0">
                          <a:effectLst/>
                        </a:rPr>
                        <a:t> </a:t>
                      </a:r>
                      <a:r>
                        <a:rPr lang="en-CA" sz="2800" dirty="0">
                          <a:effectLst/>
                        </a:rPr>
                        <a:t> </a:t>
                      </a:r>
                      <a:r>
                        <a:rPr lang="en-US" sz="2800" dirty="0">
                          <a:effectLst/>
                        </a:rPr>
                        <a:t> </a:t>
                      </a:r>
                      <a:r>
                        <a:rPr lang="en-CA" sz="2800" dirty="0">
                          <a:effectLst/>
                        </a:rPr>
                        <a:t> </a:t>
                      </a:r>
                      <a:r>
                        <a:rPr lang="en-US" sz="2800" dirty="0">
                          <a:effectLst/>
                        </a:rPr>
                        <a:t> </a:t>
                      </a:r>
                      <a:r>
                        <a:rPr lang="en-CA" sz="2800" dirty="0">
                          <a:effectLst/>
                        </a:rPr>
                        <a:t> </a:t>
                      </a:r>
                      <a:r>
                        <a:rPr lang="en-US" sz="2800" dirty="0">
                          <a:effectLst/>
                        </a:rPr>
                        <a:t> </a:t>
                      </a:r>
                      <a:r>
                        <a:rPr lang="en-CA" sz="2800" dirty="0">
                          <a:effectLst/>
                        </a:rPr>
                        <a:t> </a:t>
                      </a:r>
                      <a:r>
                        <a:rPr lang="en-US" sz="2800" dirty="0">
                          <a:effectLst/>
                        </a:rPr>
                        <a:t> </a:t>
                      </a:r>
                      <a:r>
                        <a:rPr lang="en-CA" sz="2800" dirty="0">
                          <a:effectLst/>
                        </a:rPr>
                        <a:t> </a:t>
                      </a:r>
                      <a:endParaRPr lang="en-CA" sz="2800" dirty="0" smtClean="0">
                        <a:effectLst/>
                      </a:endParaRPr>
                    </a:p>
                    <a:p>
                      <a:endParaRPr lang="en-CA" sz="2800" dirty="0">
                        <a:effectLst/>
                        <a:latin typeface="Arial"/>
                      </a:endParaRPr>
                    </a:p>
                  </a:txBody>
                  <a:tcPr marL="68580" marR="68580" marT="0" marB="0"/>
                </a:tc>
                <a:tc hMerge="1">
                  <a:txBody>
                    <a:bodyPr/>
                    <a:lstStyle/>
                    <a:p>
                      <a:endParaRPr lang="en-CA"/>
                    </a:p>
                  </a:txBody>
                  <a:tcPr/>
                </a:tc>
              </a:tr>
              <a:tr h="0">
                <a:tc gridSpan="2">
                  <a:txBody>
                    <a:bodyPr/>
                    <a:lstStyle/>
                    <a:p>
                      <a:r>
                        <a:rPr lang="en-US" sz="2800" dirty="0">
                          <a:effectLst/>
                        </a:rPr>
                        <a:t>What submissions (documents, visual, props, audio) could I bring or create?</a:t>
                      </a:r>
                      <a:r>
                        <a:rPr lang="en-CA" sz="2800" dirty="0">
                          <a:effectLst/>
                        </a:rPr>
                        <a:t> </a:t>
                      </a:r>
                      <a:r>
                        <a:rPr lang="en-US" sz="2800" dirty="0">
                          <a:effectLst/>
                        </a:rPr>
                        <a:t> </a:t>
                      </a:r>
                      <a:r>
                        <a:rPr lang="en-CA" sz="2800" dirty="0">
                          <a:effectLst/>
                        </a:rPr>
                        <a:t> </a:t>
                      </a:r>
                      <a:r>
                        <a:rPr lang="en-US" sz="2800" dirty="0">
                          <a:effectLst/>
                        </a:rPr>
                        <a:t> </a:t>
                      </a:r>
                      <a:r>
                        <a:rPr lang="en-CA" sz="2800" dirty="0">
                          <a:effectLst/>
                        </a:rPr>
                        <a:t> </a:t>
                      </a:r>
                      <a:r>
                        <a:rPr lang="en-US" sz="2800" dirty="0">
                          <a:effectLst/>
                        </a:rPr>
                        <a:t> </a:t>
                      </a:r>
                      <a:r>
                        <a:rPr lang="en-CA" sz="2800" dirty="0">
                          <a:effectLst/>
                        </a:rPr>
                        <a:t> </a:t>
                      </a:r>
                      <a:endParaRPr lang="en-CA" sz="2800" dirty="0">
                        <a:effectLst/>
                        <a:latin typeface="Arial"/>
                      </a:endParaRPr>
                    </a:p>
                  </a:txBody>
                  <a:tcPr marL="68580" marR="68580" marT="0" marB="0"/>
                </a:tc>
                <a:tc hMerge="1">
                  <a:txBody>
                    <a:bodyPr/>
                    <a:lstStyle/>
                    <a:p>
                      <a:endParaRPr lang="en-CA"/>
                    </a:p>
                  </a:txBody>
                  <a:tcPr/>
                </a:tc>
              </a:tr>
            </a:tbl>
          </a:graphicData>
        </a:graphic>
      </p:graphicFrame>
    </p:spTree>
    <p:extLst>
      <p:ext uri="{BB962C8B-B14F-4D97-AF65-F5344CB8AC3E}">
        <p14:creationId xmlns:p14="http://schemas.microsoft.com/office/powerpoint/2010/main" val="32561223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07288" cy="1143000"/>
          </a:xfrm>
        </p:spPr>
        <p:txBody>
          <a:bodyPr>
            <a:normAutofit fontScale="90000"/>
          </a:bodyPr>
          <a:lstStyle/>
          <a:p>
            <a:r>
              <a:rPr lang="en-US" b="1" dirty="0" smtClean="0"/>
              <a:t>Creating Witnesses, Data to Questions</a:t>
            </a:r>
            <a:endParaRPr lang="en-CA" b="1" dirty="0"/>
          </a:p>
        </p:txBody>
      </p:sp>
      <p:sp>
        <p:nvSpPr>
          <p:cNvPr id="3" name="Content Placeholder 2"/>
          <p:cNvSpPr>
            <a:spLocks noGrp="1"/>
          </p:cNvSpPr>
          <p:nvPr>
            <p:ph idx="1"/>
          </p:nvPr>
        </p:nvSpPr>
        <p:spPr>
          <a:xfrm>
            <a:off x="395536" y="1124744"/>
            <a:ext cx="8291264" cy="5001419"/>
          </a:xfrm>
        </p:spPr>
        <p:txBody>
          <a:bodyPr>
            <a:normAutofit fontScale="77500" lnSpcReduction="20000"/>
          </a:bodyPr>
          <a:lstStyle/>
          <a:p>
            <a:pPr marL="0" indent="0">
              <a:buNone/>
            </a:pPr>
            <a:r>
              <a:rPr lang="en-US" dirty="0" err="1" smtClean="0"/>
              <a:t>i</a:t>
            </a:r>
            <a:r>
              <a:rPr lang="en-US" dirty="0" smtClean="0"/>
              <a:t>) Take your research/data and make them part of a question/answer script:</a:t>
            </a:r>
          </a:p>
          <a:p>
            <a:endParaRPr lang="en-US" dirty="0"/>
          </a:p>
          <a:p>
            <a:pPr marL="0" indent="0">
              <a:buNone/>
            </a:pPr>
            <a:r>
              <a:rPr lang="en-US" dirty="0" smtClean="0"/>
              <a:t>ii) </a:t>
            </a:r>
            <a:r>
              <a:rPr lang="en-US" b="1" u="sng" dirty="0" smtClean="0"/>
              <a:t>Data from a news article</a:t>
            </a:r>
          </a:p>
          <a:p>
            <a:pPr marL="0" indent="0">
              <a:buNone/>
            </a:pPr>
            <a:r>
              <a:rPr lang="en-CA" dirty="0" smtClean="0"/>
              <a:t>“VANCOUVER</a:t>
            </a:r>
            <a:r>
              <a:rPr lang="en-CA" dirty="0"/>
              <a:t>, B.C. (WOMENSENEWS)--Five and a half years after Maggie de </a:t>
            </a:r>
            <a:r>
              <a:rPr lang="en-CA" dirty="0" err="1"/>
              <a:t>Vries</a:t>
            </a:r>
            <a:r>
              <a:rPr lang="en-CA" dirty="0"/>
              <a:t>' sister Sarah disappeared, prosecutors finally attributed her slaying to a man accused of committing the most serial killings in Canada's history. Like many of the other victims, Sarah was a prostitute in downtown Vancouver's eastside neighborhood. De </a:t>
            </a:r>
            <a:r>
              <a:rPr lang="en-CA" dirty="0" err="1"/>
              <a:t>Vries</a:t>
            </a:r>
            <a:r>
              <a:rPr lang="en-CA" dirty="0"/>
              <a:t> thinks her sister's occupation explains why it took so long for officials to explain her disappearance. She also thinks it explains why Sarah is dead</a:t>
            </a:r>
            <a:r>
              <a:rPr lang="en-CA" dirty="0" smtClean="0"/>
              <a:t>.”</a:t>
            </a:r>
          </a:p>
          <a:p>
            <a:pPr marL="0" indent="0">
              <a:buNone/>
            </a:pPr>
            <a:endParaRPr lang="en-US" dirty="0" smtClean="0"/>
          </a:p>
          <a:p>
            <a:pPr marL="0" indent="0">
              <a:buNone/>
            </a:pPr>
            <a:r>
              <a:rPr lang="en-US" dirty="0" smtClean="0"/>
              <a:t>iii</a:t>
            </a:r>
            <a:r>
              <a:rPr lang="en-US" b="1" u="sng" dirty="0" smtClean="0"/>
              <a:t>) Witness: Victim/family relative of murdered prostitute</a:t>
            </a:r>
            <a:endParaRPr lang="en-CA" b="1" u="sng" dirty="0"/>
          </a:p>
          <a:p>
            <a:endParaRPr lang="en-CA" dirty="0"/>
          </a:p>
        </p:txBody>
      </p:sp>
    </p:spTree>
    <p:extLst>
      <p:ext uri="{BB962C8B-B14F-4D97-AF65-F5344CB8AC3E}">
        <p14:creationId xmlns:p14="http://schemas.microsoft.com/office/powerpoint/2010/main" val="42799715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496944" cy="792088"/>
          </a:xfrm>
        </p:spPr>
        <p:txBody>
          <a:bodyPr>
            <a:normAutofit fontScale="90000"/>
          </a:bodyPr>
          <a:lstStyle/>
          <a:p>
            <a:r>
              <a:rPr lang="en-US" b="1" dirty="0" smtClean="0"/>
              <a:t>Creating Witnesses, Data to Questions</a:t>
            </a:r>
            <a:endParaRPr lang="en-CA" dirty="0"/>
          </a:p>
        </p:txBody>
      </p:sp>
      <p:sp>
        <p:nvSpPr>
          <p:cNvPr id="3" name="Content Placeholder 2"/>
          <p:cNvSpPr>
            <a:spLocks noGrp="1"/>
          </p:cNvSpPr>
          <p:nvPr>
            <p:ph idx="1"/>
          </p:nvPr>
        </p:nvSpPr>
        <p:spPr>
          <a:xfrm>
            <a:off x="395536" y="1412776"/>
            <a:ext cx="8291264" cy="5256584"/>
          </a:xfrm>
        </p:spPr>
        <p:txBody>
          <a:bodyPr>
            <a:normAutofit fontScale="70000" lnSpcReduction="20000"/>
          </a:bodyPr>
          <a:lstStyle/>
          <a:p>
            <a:pPr marL="514350" indent="-514350">
              <a:buFont typeface="+mj-lt"/>
              <a:buAutoNum type="arabicPeriod"/>
            </a:pPr>
            <a:r>
              <a:rPr lang="en-US" b="1" dirty="0" smtClean="0"/>
              <a:t>Good afternoon, could you please state your name to the court?</a:t>
            </a:r>
          </a:p>
          <a:p>
            <a:pPr marL="0" indent="0">
              <a:buNone/>
            </a:pPr>
            <a:r>
              <a:rPr lang="en-US" i="1" dirty="0" smtClean="0"/>
              <a:t>“I am Maggie Devries, the sister of deceased Sarah Devries, a former street worker, or prostitute, if you will.”</a:t>
            </a:r>
          </a:p>
          <a:p>
            <a:pPr marL="0" indent="0">
              <a:buNone/>
            </a:pPr>
            <a:endParaRPr lang="en-US" b="1" dirty="0" smtClean="0"/>
          </a:p>
          <a:p>
            <a:pPr marL="0" indent="0">
              <a:buNone/>
            </a:pPr>
            <a:r>
              <a:rPr lang="en-US" b="1" dirty="0" smtClean="0"/>
              <a:t>2. And what is your purpose her to day?</a:t>
            </a:r>
          </a:p>
          <a:p>
            <a:pPr marL="0" indent="0">
              <a:buNone/>
            </a:pPr>
            <a:r>
              <a:rPr lang="en-US" i="1" dirty="0" smtClean="0"/>
              <a:t>“I am hear to tell you about my sister, Sarah, who disappeared five years ago, when working as a prostitute in Vancouver.”</a:t>
            </a:r>
          </a:p>
          <a:p>
            <a:pPr marL="0" indent="0">
              <a:buNone/>
            </a:pPr>
            <a:endParaRPr lang="en-US" b="1" i="1" smtClean="0"/>
          </a:p>
          <a:p>
            <a:pPr marL="0" indent="0">
              <a:buNone/>
            </a:pPr>
            <a:r>
              <a:rPr lang="en-US" b="1" i="1" smtClean="0"/>
              <a:t>3</a:t>
            </a:r>
            <a:r>
              <a:rPr lang="en-US" b="1" i="1" dirty="0" smtClean="0"/>
              <a:t>. Can you tell us about the events surrounding your sister’s disappearance and death in greater detail.</a:t>
            </a:r>
          </a:p>
          <a:p>
            <a:pPr marL="0" indent="0">
              <a:buNone/>
            </a:pPr>
            <a:r>
              <a:rPr lang="en-US" i="1" dirty="0" smtClean="0"/>
              <a:t>“Well, my sister and I came from a tough home, but she struggled more with my mother’s alcoholism and my father’s harsh rules, so at age 14 she left home, and we had no idea where she went for almost 2 years, until we located her on the street of Vancouver….” </a:t>
            </a:r>
            <a:r>
              <a:rPr lang="en-US" b="1" i="1" dirty="0" smtClean="0"/>
              <a:t>will argue about disappearance and link to prostitution laws, which make prostitution only possible in dark alleys or the cars/locations the johns select.</a:t>
            </a:r>
            <a:endParaRPr lang="en-CA" b="1" i="1" dirty="0"/>
          </a:p>
        </p:txBody>
      </p:sp>
    </p:spTree>
    <p:extLst>
      <p:ext uri="{BB962C8B-B14F-4D97-AF65-F5344CB8AC3E}">
        <p14:creationId xmlns:p14="http://schemas.microsoft.com/office/powerpoint/2010/main" val="7321671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188641"/>
            <a:ext cx="8060432" cy="864096"/>
          </a:xfrm>
        </p:spPr>
        <p:txBody>
          <a:bodyPr/>
          <a:lstStyle/>
          <a:p>
            <a:pPr algn="l"/>
            <a:r>
              <a:rPr lang="en-US" dirty="0"/>
              <a:t>Court </a:t>
            </a:r>
            <a:r>
              <a:rPr lang="en-US" dirty="0" smtClean="0"/>
              <a:t>Presentation</a:t>
            </a:r>
            <a:endParaRPr lang="en-CA" dirty="0"/>
          </a:p>
        </p:txBody>
      </p:sp>
      <p:sp>
        <p:nvSpPr>
          <p:cNvPr id="3" name="Subtitle 2"/>
          <p:cNvSpPr>
            <a:spLocks noGrp="1"/>
          </p:cNvSpPr>
          <p:nvPr>
            <p:ph type="subTitle" idx="1"/>
          </p:nvPr>
        </p:nvSpPr>
        <p:spPr>
          <a:xfrm>
            <a:off x="683568" y="908720"/>
            <a:ext cx="7848872" cy="5256584"/>
          </a:xfrm>
        </p:spPr>
        <p:txBody>
          <a:bodyPr>
            <a:normAutofit fontScale="70000" lnSpcReduction="20000"/>
          </a:bodyPr>
          <a:lstStyle/>
          <a:p>
            <a:pPr algn="l"/>
            <a:r>
              <a:rPr lang="en-US" u="sng" dirty="0" smtClean="0">
                <a:solidFill>
                  <a:srgbClr val="00B050"/>
                </a:solidFill>
              </a:rPr>
              <a:t>The judge will open the proceedings and then ask the plaintiff to make the opening statement</a:t>
            </a:r>
          </a:p>
          <a:p>
            <a:pPr algn="l"/>
            <a:endParaRPr lang="en-US" u="sng" dirty="0" smtClean="0">
              <a:solidFill>
                <a:srgbClr val="00B050"/>
              </a:solidFill>
            </a:endParaRPr>
          </a:p>
          <a:p>
            <a:pPr algn="l"/>
            <a:r>
              <a:rPr lang="en-US" b="1" u="sng" dirty="0" smtClean="0">
                <a:solidFill>
                  <a:schemeClr val="tx1"/>
                </a:solidFill>
              </a:rPr>
              <a:t>Step 1; Opening Statement (Plaintiff):</a:t>
            </a:r>
          </a:p>
          <a:p>
            <a:pPr algn="l"/>
            <a:r>
              <a:rPr lang="en-US" b="1" dirty="0" smtClean="0">
                <a:solidFill>
                  <a:schemeClr val="tx1"/>
                </a:solidFill>
              </a:rPr>
              <a:t>“Good Morning Ladies and Gentleman. My name is ….and I am representing my client….</a:t>
            </a:r>
          </a:p>
          <a:p>
            <a:pPr algn="l"/>
            <a:r>
              <a:rPr lang="en-US" b="1" dirty="0" smtClean="0">
                <a:solidFill>
                  <a:schemeClr val="tx1"/>
                </a:solidFill>
              </a:rPr>
              <a:t>My client’s Charter rights have been infringed</a:t>
            </a:r>
            <a:r>
              <a:rPr lang="en-US" b="1" i="1" dirty="0" smtClean="0">
                <a:solidFill>
                  <a:srgbClr val="FF0000"/>
                </a:solidFill>
              </a:rPr>
              <a:t>. (Tell the story-see short summary handout)</a:t>
            </a:r>
          </a:p>
          <a:p>
            <a:pPr algn="l"/>
            <a:r>
              <a:rPr lang="en-US" b="1" i="1" dirty="0" smtClean="0">
                <a:solidFill>
                  <a:schemeClr val="tx1"/>
                </a:solidFill>
              </a:rPr>
              <a:t>We argue that the law </a:t>
            </a:r>
            <a:r>
              <a:rPr lang="en-US" b="1" i="1" dirty="0" smtClean="0">
                <a:solidFill>
                  <a:srgbClr val="FF0000"/>
                </a:solidFill>
              </a:rPr>
              <a:t>(Mention the law in question)</a:t>
            </a:r>
            <a:r>
              <a:rPr lang="en-US" b="1" i="1" dirty="0" smtClean="0">
                <a:solidFill>
                  <a:schemeClr val="tx1"/>
                </a:solidFill>
              </a:rPr>
              <a:t> violates/infringes section …of the Charter…which states that…”</a:t>
            </a:r>
          </a:p>
          <a:p>
            <a:pPr algn="l"/>
            <a:r>
              <a:rPr lang="en-US" b="1" i="1" dirty="0" smtClean="0">
                <a:solidFill>
                  <a:schemeClr val="tx1"/>
                </a:solidFill>
              </a:rPr>
              <a:t>We assert that the Charter rights are infringed because</a:t>
            </a:r>
            <a:r>
              <a:rPr lang="en-US" b="1" i="1" dirty="0" smtClean="0">
                <a:solidFill>
                  <a:srgbClr val="FF0000"/>
                </a:solidFill>
              </a:rPr>
              <a:t>…(Mention the reasons broadly). </a:t>
            </a:r>
            <a:r>
              <a:rPr lang="en-US" b="1" i="1" dirty="0" smtClean="0">
                <a:solidFill>
                  <a:schemeClr val="tx1"/>
                </a:solidFill>
              </a:rPr>
              <a:t>To make our case, we will call up…” </a:t>
            </a:r>
            <a:r>
              <a:rPr lang="en-US" b="1" i="1" dirty="0" smtClean="0">
                <a:solidFill>
                  <a:srgbClr val="FF0000"/>
                </a:solidFill>
              </a:rPr>
              <a:t>(Mention all your witnesses)</a:t>
            </a:r>
          </a:p>
          <a:p>
            <a:pPr algn="l"/>
            <a:endParaRPr lang="en-US" b="1" i="1" dirty="0" smtClean="0">
              <a:solidFill>
                <a:schemeClr val="tx1"/>
              </a:solidFill>
            </a:endParaRPr>
          </a:p>
          <a:p>
            <a:pPr algn="l"/>
            <a:r>
              <a:rPr lang="en-US" b="1" i="1" u="sng" dirty="0" smtClean="0">
                <a:solidFill>
                  <a:srgbClr val="00B050"/>
                </a:solidFill>
              </a:rPr>
              <a:t>The judge will then ask for you to call up the first witness.</a:t>
            </a:r>
            <a:endParaRPr lang="en-CA" b="1" i="1" u="sng" dirty="0">
              <a:solidFill>
                <a:srgbClr val="00B050"/>
              </a:solidFill>
            </a:endParaRPr>
          </a:p>
        </p:txBody>
      </p:sp>
    </p:spTree>
    <p:extLst>
      <p:ext uri="{BB962C8B-B14F-4D97-AF65-F5344CB8AC3E}">
        <p14:creationId xmlns:p14="http://schemas.microsoft.com/office/powerpoint/2010/main" val="12702719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188641"/>
            <a:ext cx="8060432" cy="864096"/>
          </a:xfrm>
        </p:spPr>
        <p:txBody>
          <a:bodyPr/>
          <a:lstStyle/>
          <a:p>
            <a:pPr algn="l"/>
            <a:r>
              <a:rPr lang="en-US" dirty="0"/>
              <a:t>Court </a:t>
            </a:r>
            <a:r>
              <a:rPr lang="en-US" dirty="0" smtClean="0"/>
              <a:t>Presentation</a:t>
            </a:r>
            <a:endParaRPr lang="en-CA" dirty="0"/>
          </a:p>
        </p:txBody>
      </p:sp>
      <p:sp>
        <p:nvSpPr>
          <p:cNvPr id="3" name="Subtitle 2"/>
          <p:cNvSpPr>
            <a:spLocks noGrp="1"/>
          </p:cNvSpPr>
          <p:nvPr>
            <p:ph type="subTitle" idx="1"/>
          </p:nvPr>
        </p:nvSpPr>
        <p:spPr>
          <a:xfrm>
            <a:off x="683568" y="908720"/>
            <a:ext cx="7848872" cy="5256584"/>
          </a:xfrm>
        </p:spPr>
        <p:txBody>
          <a:bodyPr>
            <a:normAutofit fontScale="92500" lnSpcReduction="20000"/>
          </a:bodyPr>
          <a:lstStyle/>
          <a:p>
            <a:pPr algn="l"/>
            <a:r>
              <a:rPr lang="en-US" b="1" u="sng" dirty="0" smtClean="0">
                <a:solidFill>
                  <a:schemeClr val="tx1"/>
                </a:solidFill>
              </a:rPr>
              <a:t>Step 2; Question Witnesses (Plaintiff):</a:t>
            </a:r>
          </a:p>
          <a:p>
            <a:pPr algn="l"/>
            <a:r>
              <a:rPr lang="en-US" b="1" i="1" dirty="0" smtClean="0">
                <a:solidFill>
                  <a:srgbClr val="FF0000"/>
                </a:solidFill>
              </a:rPr>
              <a:t>As a lawyer, pose simple questions to the witnesses, which they answer freely</a:t>
            </a:r>
          </a:p>
          <a:p>
            <a:pPr algn="l"/>
            <a:r>
              <a:rPr lang="en-US" b="1" i="1" dirty="0" smtClean="0">
                <a:solidFill>
                  <a:srgbClr val="FF0000"/>
                </a:solidFill>
              </a:rPr>
              <a:t>As a lawyer, announce when you are wanting to make submissions.</a:t>
            </a:r>
          </a:p>
          <a:p>
            <a:pPr algn="l"/>
            <a:r>
              <a:rPr lang="en-US" b="1" i="1" dirty="0" smtClean="0">
                <a:solidFill>
                  <a:schemeClr val="tx1"/>
                </a:solidFill>
              </a:rPr>
              <a:t>“Your, </a:t>
            </a:r>
            <a:r>
              <a:rPr lang="en-US" b="1" i="1" dirty="0" err="1" smtClean="0">
                <a:solidFill>
                  <a:schemeClr val="tx1"/>
                </a:solidFill>
              </a:rPr>
              <a:t>Honour</a:t>
            </a:r>
            <a:r>
              <a:rPr lang="en-US" b="1" i="1" dirty="0" smtClean="0">
                <a:solidFill>
                  <a:schemeClr val="tx1"/>
                </a:solidFill>
              </a:rPr>
              <a:t>, I would like to submit this video clip to the proceedings…”</a:t>
            </a:r>
          </a:p>
          <a:p>
            <a:pPr algn="l"/>
            <a:r>
              <a:rPr lang="en-US" b="1" i="1" dirty="0" smtClean="0">
                <a:solidFill>
                  <a:srgbClr val="FF0000"/>
                </a:solidFill>
              </a:rPr>
              <a:t>Ask the witness the describe and summarize the submissions</a:t>
            </a:r>
          </a:p>
          <a:p>
            <a:pPr algn="l"/>
            <a:endParaRPr lang="en-US" b="1" i="1" dirty="0">
              <a:solidFill>
                <a:srgbClr val="00B050"/>
              </a:solidFill>
            </a:endParaRPr>
          </a:p>
          <a:p>
            <a:pPr algn="l"/>
            <a:r>
              <a:rPr lang="en-US" b="1" i="1" dirty="0" smtClean="0">
                <a:solidFill>
                  <a:srgbClr val="00B050"/>
                </a:solidFill>
              </a:rPr>
              <a:t>The judge will then ask the opponent whether they wish to cross examine the witness.</a:t>
            </a:r>
            <a:endParaRPr lang="en-CA" b="1" i="1" dirty="0">
              <a:solidFill>
                <a:srgbClr val="00B050"/>
              </a:solidFill>
            </a:endParaRPr>
          </a:p>
        </p:txBody>
      </p:sp>
    </p:spTree>
    <p:extLst>
      <p:ext uri="{BB962C8B-B14F-4D97-AF65-F5344CB8AC3E}">
        <p14:creationId xmlns:p14="http://schemas.microsoft.com/office/powerpoint/2010/main" val="16479810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188641"/>
            <a:ext cx="8060432" cy="864096"/>
          </a:xfrm>
        </p:spPr>
        <p:txBody>
          <a:bodyPr/>
          <a:lstStyle/>
          <a:p>
            <a:pPr algn="l"/>
            <a:r>
              <a:rPr lang="en-US" dirty="0"/>
              <a:t>Court </a:t>
            </a:r>
            <a:r>
              <a:rPr lang="en-US" dirty="0" smtClean="0"/>
              <a:t>Presentation</a:t>
            </a:r>
            <a:endParaRPr lang="en-CA" dirty="0"/>
          </a:p>
        </p:txBody>
      </p:sp>
      <p:sp>
        <p:nvSpPr>
          <p:cNvPr id="3" name="Subtitle 2"/>
          <p:cNvSpPr>
            <a:spLocks noGrp="1"/>
          </p:cNvSpPr>
          <p:nvPr>
            <p:ph type="subTitle" idx="1"/>
          </p:nvPr>
        </p:nvSpPr>
        <p:spPr>
          <a:xfrm>
            <a:off x="467544" y="908720"/>
            <a:ext cx="8064896" cy="5256584"/>
          </a:xfrm>
        </p:spPr>
        <p:txBody>
          <a:bodyPr>
            <a:normAutofit fontScale="92500" lnSpcReduction="10000"/>
          </a:bodyPr>
          <a:lstStyle/>
          <a:p>
            <a:pPr algn="l"/>
            <a:r>
              <a:rPr lang="en-US" b="1" u="sng" dirty="0" smtClean="0">
                <a:solidFill>
                  <a:schemeClr val="tx1"/>
                </a:solidFill>
              </a:rPr>
              <a:t>Step 3; Cross Examination/Rebuttal:</a:t>
            </a:r>
          </a:p>
          <a:p>
            <a:pPr algn="l"/>
            <a:r>
              <a:rPr lang="en-US" b="1" i="1" dirty="0" smtClean="0">
                <a:solidFill>
                  <a:srgbClr val="FF0000"/>
                </a:solidFill>
              </a:rPr>
              <a:t>As a lawyer, pose simple questions to the witnesses, trying to discredit their testimony and arguments.</a:t>
            </a:r>
          </a:p>
          <a:p>
            <a:pPr algn="l"/>
            <a:r>
              <a:rPr lang="en-US" b="1" i="1" dirty="0" smtClean="0">
                <a:solidFill>
                  <a:srgbClr val="FF0000"/>
                </a:solidFill>
              </a:rPr>
              <a:t>You can ask leading questions, which are answered with yes or no, but are proposing ideas. </a:t>
            </a:r>
          </a:p>
          <a:p>
            <a:pPr algn="l"/>
            <a:r>
              <a:rPr lang="en-US" b="1" i="1" dirty="0" smtClean="0">
                <a:solidFill>
                  <a:schemeClr val="tx1"/>
                </a:solidFill>
              </a:rPr>
              <a:t>“Were you not late for class on Friday?”</a:t>
            </a:r>
          </a:p>
          <a:p>
            <a:pPr algn="l"/>
            <a:r>
              <a:rPr lang="en-US" b="1" i="1" dirty="0" smtClean="0">
                <a:solidFill>
                  <a:schemeClr val="tx1"/>
                </a:solidFill>
              </a:rPr>
              <a:t>“You got mad when he kissed your girlfriend?”</a:t>
            </a:r>
          </a:p>
          <a:p>
            <a:pPr algn="l"/>
            <a:endParaRPr lang="en-US" b="1" i="1" dirty="0">
              <a:solidFill>
                <a:schemeClr val="tx1"/>
              </a:solidFill>
            </a:endParaRPr>
          </a:p>
          <a:p>
            <a:pPr algn="l"/>
            <a:r>
              <a:rPr lang="en-US" b="1" i="1" u="sng" dirty="0" smtClean="0">
                <a:solidFill>
                  <a:srgbClr val="00B050"/>
                </a:solidFill>
              </a:rPr>
              <a:t>The judge will then ask for the next witness to be brought up.</a:t>
            </a:r>
            <a:endParaRPr lang="en-CA" b="1" i="1" u="sng" dirty="0">
              <a:solidFill>
                <a:srgbClr val="00B050"/>
              </a:solidFill>
            </a:endParaRPr>
          </a:p>
        </p:txBody>
      </p:sp>
    </p:spTree>
    <p:extLst>
      <p:ext uri="{BB962C8B-B14F-4D97-AF65-F5344CB8AC3E}">
        <p14:creationId xmlns:p14="http://schemas.microsoft.com/office/powerpoint/2010/main" val="22420364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188641"/>
            <a:ext cx="8060432" cy="864096"/>
          </a:xfrm>
        </p:spPr>
        <p:txBody>
          <a:bodyPr/>
          <a:lstStyle/>
          <a:p>
            <a:pPr algn="l"/>
            <a:r>
              <a:rPr lang="en-US" dirty="0"/>
              <a:t>Court </a:t>
            </a:r>
            <a:r>
              <a:rPr lang="en-US" dirty="0" smtClean="0"/>
              <a:t>Presentation</a:t>
            </a:r>
            <a:endParaRPr lang="en-CA" dirty="0"/>
          </a:p>
        </p:txBody>
      </p:sp>
      <p:sp>
        <p:nvSpPr>
          <p:cNvPr id="3" name="Subtitle 2"/>
          <p:cNvSpPr>
            <a:spLocks noGrp="1"/>
          </p:cNvSpPr>
          <p:nvPr>
            <p:ph type="subTitle" idx="1"/>
          </p:nvPr>
        </p:nvSpPr>
        <p:spPr>
          <a:xfrm>
            <a:off x="467544" y="908720"/>
            <a:ext cx="8064896" cy="5256584"/>
          </a:xfrm>
        </p:spPr>
        <p:txBody>
          <a:bodyPr>
            <a:normAutofit/>
          </a:bodyPr>
          <a:lstStyle/>
          <a:p>
            <a:pPr algn="l"/>
            <a:r>
              <a:rPr lang="en-US" sz="2400" b="1" u="sng" dirty="0" smtClean="0">
                <a:solidFill>
                  <a:srgbClr val="00B050"/>
                </a:solidFill>
              </a:rPr>
              <a:t>After all the witness testimonies, the judge will ask whether you have anything else to contribute.</a:t>
            </a:r>
          </a:p>
          <a:p>
            <a:pPr algn="l"/>
            <a:endParaRPr lang="en-US" b="1" u="sng" dirty="0" smtClean="0">
              <a:solidFill>
                <a:schemeClr val="tx1"/>
              </a:solidFill>
            </a:endParaRPr>
          </a:p>
          <a:p>
            <a:pPr algn="l"/>
            <a:r>
              <a:rPr lang="en-US" b="1" u="sng" dirty="0" smtClean="0">
                <a:solidFill>
                  <a:schemeClr val="tx1"/>
                </a:solidFill>
              </a:rPr>
              <a:t>Step 4; Precedent Cases:</a:t>
            </a:r>
          </a:p>
          <a:p>
            <a:pPr algn="l"/>
            <a:r>
              <a:rPr lang="en-US" b="1" dirty="0" smtClean="0">
                <a:solidFill>
                  <a:srgbClr val="FF0000"/>
                </a:solidFill>
              </a:rPr>
              <a:t>As a lawyer, mention the precedent cases.</a:t>
            </a:r>
          </a:p>
          <a:p>
            <a:pPr algn="l"/>
            <a:endParaRPr lang="en-US" b="1" dirty="0" smtClean="0">
              <a:solidFill>
                <a:schemeClr val="tx1"/>
              </a:solidFill>
            </a:endParaRPr>
          </a:p>
          <a:p>
            <a:pPr algn="l"/>
            <a:r>
              <a:rPr lang="en-US" b="1" dirty="0" smtClean="0">
                <a:solidFill>
                  <a:schemeClr val="tx1"/>
                </a:solidFill>
              </a:rPr>
              <a:t>“Your </a:t>
            </a:r>
            <a:r>
              <a:rPr lang="en-US" b="1" dirty="0" err="1" smtClean="0">
                <a:solidFill>
                  <a:schemeClr val="tx1"/>
                </a:solidFill>
              </a:rPr>
              <a:t>Honour</a:t>
            </a:r>
            <a:r>
              <a:rPr lang="en-US" b="1" dirty="0" smtClean="0">
                <a:solidFill>
                  <a:schemeClr val="tx1"/>
                </a:solidFill>
              </a:rPr>
              <a:t>, we have one or several precedent cases. A colleague of yours argued in </a:t>
            </a:r>
            <a:r>
              <a:rPr lang="en-US" b="1" dirty="0" smtClean="0">
                <a:solidFill>
                  <a:srgbClr val="FF0000"/>
                </a:solidFill>
              </a:rPr>
              <a:t>…..(use connection summary from chart)</a:t>
            </a:r>
          </a:p>
        </p:txBody>
      </p:sp>
    </p:spTree>
    <p:extLst>
      <p:ext uri="{BB962C8B-B14F-4D97-AF65-F5344CB8AC3E}">
        <p14:creationId xmlns:p14="http://schemas.microsoft.com/office/powerpoint/2010/main" val="33818693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188641"/>
            <a:ext cx="8060432" cy="864096"/>
          </a:xfrm>
        </p:spPr>
        <p:txBody>
          <a:bodyPr/>
          <a:lstStyle/>
          <a:p>
            <a:pPr algn="l"/>
            <a:r>
              <a:rPr lang="en-US" dirty="0"/>
              <a:t>Court </a:t>
            </a:r>
            <a:r>
              <a:rPr lang="en-US" dirty="0" smtClean="0"/>
              <a:t>Presentation</a:t>
            </a:r>
            <a:endParaRPr lang="en-CA" dirty="0"/>
          </a:p>
        </p:txBody>
      </p:sp>
      <p:sp>
        <p:nvSpPr>
          <p:cNvPr id="3" name="Subtitle 2"/>
          <p:cNvSpPr>
            <a:spLocks noGrp="1"/>
          </p:cNvSpPr>
          <p:nvPr>
            <p:ph type="subTitle" idx="1"/>
          </p:nvPr>
        </p:nvSpPr>
        <p:spPr>
          <a:xfrm>
            <a:off x="467544" y="980728"/>
            <a:ext cx="8064896" cy="5400600"/>
          </a:xfrm>
        </p:spPr>
        <p:txBody>
          <a:bodyPr>
            <a:normAutofit fontScale="70000" lnSpcReduction="20000"/>
          </a:bodyPr>
          <a:lstStyle/>
          <a:p>
            <a:pPr algn="l"/>
            <a:r>
              <a:rPr lang="en-US" sz="2600" b="1" u="sng" dirty="0" smtClean="0">
                <a:solidFill>
                  <a:srgbClr val="00B050"/>
                </a:solidFill>
              </a:rPr>
              <a:t>The judge will then ask the defendant to present their opening statement.</a:t>
            </a:r>
          </a:p>
          <a:p>
            <a:pPr lvl="0" algn="l"/>
            <a:endParaRPr lang="en-US" sz="2200" b="1" u="sng" dirty="0" smtClean="0">
              <a:solidFill>
                <a:prstClr val="black"/>
              </a:solidFill>
            </a:endParaRPr>
          </a:p>
          <a:p>
            <a:pPr lvl="0" algn="l"/>
            <a:r>
              <a:rPr lang="en-US" sz="2600" b="1" u="sng" dirty="0" smtClean="0">
                <a:solidFill>
                  <a:prstClr val="black"/>
                </a:solidFill>
              </a:rPr>
              <a:t>Step 5; Opening Statement, Defendant: </a:t>
            </a:r>
          </a:p>
          <a:p>
            <a:pPr lvl="0" algn="l"/>
            <a:r>
              <a:rPr lang="en-US" sz="2600" b="1" dirty="0" smtClean="0">
                <a:solidFill>
                  <a:prstClr val="black"/>
                </a:solidFill>
              </a:rPr>
              <a:t>“Good </a:t>
            </a:r>
            <a:r>
              <a:rPr lang="en-US" sz="2600" b="1" dirty="0">
                <a:solidFill>
                  <a:prstClr val="black"/>
                </a:solidFill>
              </a:rPr>
              <a:t>Morning Ladies and Gentleman. My name is ….and I am representing my client….</a:t>
            </a:r>
          </a:p>
          <a:p>
            <a:pPr lvl="0" algn="l"/>
            <a:r>
              <a:rPr lang="en-US" sz="2600" b="1" dirty="0">
                <a:solidFill>
                  <a:prstClr val="black"/>
                </a:solidFill>
              </a:rPr>
              <a:t>My </a:t>
            </a:r>
            <a:r>
              <a:rPr lang="en-US" sz="2600" b="1" dirty="0" smtClean="0">
                <a:solidFill>
                  <a:prstClr val="black"/>
                </a:solidFill>
              </a:rPr>
              <a:t>client has justifiably limited the Charter </a:t>
            </a:r>
            <a:r>
              <a:rPr lang="en-US" sz="2600" b="1" dirty="0">
                <a:solidFill>
                  <a:prstClr val="black"/>
                </a:solidFill>
              </a:rPr>
              <a:t>rights </a:t>
            </a:r>
            <a:r>
              <a:rPr lang="en-US" sz="2600" b="1" dirty="0" smtClean="0">
                <a:solidFill>
                  <a:prstClr val="black"/>
                </a:solidFill>
              </a:rPr>
              <a:t>which the plaintiff claims have </a:t>
            </a:r>
            <a:r>
              <a:rPr lang="en-US" sz="2600" b="1" dirty="0">
                <a:solidFill>
                  <a:prstClr val="black"/>
                </a:solidFill>
              </a:rPr>
              <a:t>been infringed</a:t>
            </a:r>
            <a:r>
              <a:rPr lang="en-US" sz="2600" b="1" i="1" dirty="0">
                <a:solidFill>
                  <a:srgbClr val="FF0000"/>
                </a:solidFill>
              </a:rPr>
              <a:t>. (Tell the </a:t>
            </a:r>
            <a:r>
              <a:rPr lang="en-US" sz="2600" b="1" i="1" dirty="0" smtClean="0">
                <a:solidFill>
                  <a:srgbClr val="FF0000"/>
                </a:solidFill>
              </a:rPr>
              <a:t>story from your </a:t>
            </a:r>
            <a:r>
              <a:rPr lang="en-US" sz="2600" b="1" i="1" dirty="0" err="1" smtClean="0">
                <a:solidFill>
                  <a:srgbClr val="FF0000"/>
                </a:solidFill>
              </a:rPr>
              <a:t>perpsective</a:t>
            </a:r>
            <a:r>
              <a:rPr lang="en-US" sz="2600" b="1" i="1" dirty="0" smtClean="0">
                <a:solidFill>
                  <a:srgbClr val="FF0000"/>
                </a:solidFill>
              </a:rPr>
              <a:t>-see </a:t>
            </a:r>
            <a:r>
              <a:rPr lang="en-US" sz="2600" b="1" i="1" dirty="0">
                <a:solidFill>
                  <a:srgbClr val="FF0000"/>
                </a:solidFill>
              </a:rPr>
              <a:t>short summary handout)</a:t>
            </a:r>
          </a:p>
          <a:p>
            <a:pPr lvl="0" algn="l"/>
            <a:r>
              <a:rPr lang="en-US" sz="2600" b="1" i="1" dirty="0" smtClean="0">
                <a:solidFill>
                  <a:prstClr val="black"/>
                </a:solidFill>
              </a:rPr>
              <a:t>To </a:t>
            </a:r>
            <a:r>
              <a:rPr lang="en-US" sz="2600" b="1" i="1" dirty="0">
                <a:solidFill>
                  <a:prstClr val="black"/>
                </a:solidFill>
              </a:rPr>
              <a:t>make </a:t>
            </a:r>
            <a:r>
              <a:rPr lang="en-US" sz="2600" b="1" i="1" dirty="0" smtClean="0">
                <a:solidFill>
                  <a:prstClr val="black"/>
                </a:solidFill>
              </a:rPr>
              <a:t>our </a:t>
            </a:r>
            <a:r>
              <a:rPr lang="en-US" sz="2600" b="1" i="1" dirty="0">
                <a:solidFill>
                  <a:prstClr val="black"/>
                </a:solidFill>
              </a:rPr>
              <a:t>case, we </a:t>
            </a:r>
            <a:r>
              <a:rPr lang="en-US" sz="2600" b="1" i="1" dirty="0" smtClean="0">
                <a:solidFill>
                  <a:prstClr val="black"/>
                </a:solidFill>
              </a:rPr>
              <a:t>use the precedent case R. vs Oakes and we will </a:t>
            </a:r>
            <a:r>
              <a:rPr lang="en-US" sz="2600" b="1" i="1" dirty="0">
                <a:solidFill>
                  <a:prstClr val="black"/>
                </a:solidFill>
              </a:rPr>
              <a:t>call up…” </a:t>
            </a:r>
            <a:r>
              <a:rPr lang="en-US" sz="2600" b="1" i="1" dirty="0">
                <a:solidFill>
                  <a:srgbClr val="FF0000"/>
                </a:solidFill>
              </a:rPr>
              <a:t>(Mention all your witnesses)</a:t>
            </a:r>
          </a:p>
          <a:p>
            <a:pPr algn="l"/>
            <a:endParaRPr lang="en-US" b="1" u="sng" dirty="0" smtClean="0">
              <a:solidFill>
                <a:srgbClr val="00B050"/>
              </a:solidFill>
            </a:endParaRPr>
          </a:p>
          <a:p>
            <a:pPr algn="l"/>
            <a:r>
              <a:rPr lang="en-US" b="1" u="sng" dirty="0" smtClean="0">
                <a:solidFill>
                  <a:srgbClr val="00B050"/>
                </a:solidFill>
              </a:rPr>
              <a:t>The judge will tell you that you can proceed.</a:t>
            </a:r>
          </a:p>
          <a:p>
            <a:pPr algn="l"/>
            <a:endParaRPr lang="en-US" b="1" dirty="0" smtClean="0">
              <a:solidFill>
                <a:schemeClr val="tx1"/>
              </a:solidFill>
            </a:endParaRPr>
          </a:p>
          <a:p>
            <a:pPr algn="l"/>
            <a:r>
              <a:rPr lang="en-US" b="1" u="sng" dirty="0" smtClean="0">
                <a:solidFill>
                  <a:schemeClr val="tx1"/>
                </a:solidFill>
              </a:rPr>
              <a:t>Step 6; Mention Precedent Case(s)</a:t>
            </a:r>
          </a:p>
          <a:p>
            <a:pPr algn="l"/>
            <a:endParaRPr lang="en-US" b="1" u="sng" dirty="0">
              <a:solidFill>
                <a:schemeClr val="tx1"/>
              </a:solidFill>
            </a:endParaRPr>
          </a:p>
          <a:p>
            <a:pPr algn="l"/>
            <a:r>
              <a:rPr lang="en-US" b="1" u="sng" dirty="0" smtClean="0">
                <a:solidFill>
                  <a:srgbClr val="00B050"/>
                </a:solidFill>
              </a:rPr>
              <a:t>The judge will then ask you to bring up your witnesses</a:t>
            </a:r>
          </a:p>
          <a:p>
            <a:pPr algn="l"/>
            <a:endParaRPr lang="en-US" b="1" dirty="0" smtClean="0">
              <a:solidFill>
                <a:schemeClr val="tx1"/>
              </a:solidFill>
            </a:endParaRPr>
          </a:p>
          <a:p>
            <a:pPr algn="l"/>
            <a:r>
              <a:rPr lang="en-US" b="1" u="sng" dirty="0" smtClean="0">
                <a:solidFill>
                  <a:schemeClr val="tx1"/>
                </a:solidFill>
              </a:rPr>
              <a:t>Step 7;  Examination and Cross-Examination of Witnesses</a:t>
            </a:r>
          </a:p>
        </p:txBody>
      </p:sp>
    </p:spTree>
    <p:extLst>
      <p:ext uri="{BB962C8B-B14F-4D97-AF65-F5344CB8AC3E}">
        <p14:creationId xmlns:p14="http://schemas.microsoft.com/office/powerpoint/2010/main" val="14996574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TotalTime>
  <Words>954</Words>
  <Application>Microsoft Office PowerPoint</Application>
  <PresentationFormat>On-screen Show (4:3)</PresentationFormat>
  <Paragraphs>82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Charter Mock Trial </vt:lpstr>
      <vt:lpstr>Creating Witnesses, Complete Chart</vt:lpstr>
      <vt:lpstr>Creating Witnesses, Data to Questions</vt:lpstr>
      <vt:lpstr>Creating Witnesses, Data to Questions</vt:lpstr>
      <vt:lpstr>Court Presentation</vt:lpstr>
      <vt:lpstr>Court Presentation</vt:lpstr>
      <vt:lpstr>Court Presentation</vt:lpstr>
      <vt:lpstr>Court Presentation</vt:lpstr>
      <vt:lpstr>Court Presentation</vt:lpstr>
      <vt:lpstr>Court Presentation</vt:lpstr>
    </vt:vector>
  </TitlesOfParts>
  <Company>WRDSB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WRDSB</dc:creator>
  <cp:lastModifiedBy>WRDSB</cp:lastModifiedBy>
  <cp:revision>10</cp:revision>
  <dcterms:created xsi:type="dcterms:W3CDTF">2014-11-03T16:39:23Z</dcterms:created>
  <dcterms:modified xsi:type="dcterms:W3CDTF">2014-11-05T17:58:49Z</dcterms:modified>
</cp:coreProperties>
</file>