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84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04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73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3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01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5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27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06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8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4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53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CC4C0-57BA-4703-9D1C-09E3375CEF16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163D-AE97-4E71-BFCE-A427EF795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37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Ionic Compounds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83529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C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An ionic compound results when a </a:t>
            </a:r>
            <a:r>
              <a:rPr lang="en-US" sz="2000" u="sng" dirty="0" smtClean="0"/>
              <a:t>metal</a:t>
            </a:r>
            <a:r>
              <a:rPr lang="en-US" sz="2000" dirty="0" smtClean="0"/>
              <a:t> </a:t>
            </a:r>
            <a:r>
              <a:rPr lang="en-US" sz="2000" dirty="0"/>
              <a:t>is attracted to a </a:t>
            </a:r>
            <a:r>
              <a:rPr lang="en-CA" sz="2000" u="sng" dirty="0" err="1" smtClean="0"/>
              <a:t>nonmetal</a:t>
            </a:r>
            <a:endParaRPr lang="en-CA" sz="2000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u="sng" dirty="0" smtClean="0"/>
              <a:t>metal</a:t>
            </a:r>
            <a:r>
              <a:rPr lang="en-US" sz="2000" dirty="0" smtClean="0"/>
              <a:t> </a:t>
            </a:r>
            <a:r>
              <a:rPr lang="en-US" sz="2000" dirty="0"/>
              <a:t>becomes </a:t>
            </a:r>
            <a:r>
              <a:rPr lang="en-US" sz="2000" u="sng" dirty="0" smtClean="0"/>
              <a:t>positive</a:t>
            </a:r>
            <a:r>
              <a:rPr lang="en-US" sz="2000" dirty="0" smtClean="0"/>
              <a:t> </a:t>
            </a:r>
            <a:r>
              <a:rPr lang="en-US" sz="2000" dirty="0"/>
              <a:t>because they have a tendency to </a:t>
            </a:r>
            <a:r>
              <a:rPr lang="en-US" sz="2000" u="sng" dirty="0" smtClean="0"/>
              <a:t>lose </a:t>
            </a:r>
            <a:r>
              <a:rPr lang="en-US" sz="2000" dirty="0" smtClean="0"/>
              <a:t>electrons</a:t>
            </a:r>
            <a:endParaRPr lang="en-CA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u="sng" dirty="0" smtClean="0"/>
              <a:t>nonmetal</a:t>
            </a:r>
            <a:r>
              <a:rPr lang="en-US" sz="2000" dirty="0" smtClean="0"/>
              <a:t> becomes </a:t>
            </a:r>
            <a:r>
              <a:rPr lang="en-US" sz="2000" u="sng" dirty="0" smtClean="0"/>
              <a:t>negative</a:t>
            </a:r>
            <a:r>
              <a:rPr lang="en-US" sz="2000" dirty="0" smtClean="0"/>
              <a:t> because </a:t>
            </a:r>
            <a:r>
              <a:rPr lang="en-US" sz="2000" dirty="0"/>
              <a:t>they have a tendency to </a:t>
            </a:r>
            <a:r>
              <a:rPr lang="en-US" sz="2000" u="sng" dirty="0" smtClean="0"/>
              <a:t>gain</a:t>
            </a:r>
            <a:r>
              <a:rPr lang="en-US" sz="2000" dirty="0" smtClean="0"/>
              <a:t>  electrons</a:t>
            </a:r>
            <a:endParaRPr lang="en-CA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The result is a compound that is electrically </a:t>
            </a:r>
            <a:r>
              <a:rPr lang="en-US" sz="2000" u="sng" dirty="0" smtClean="0"/>
              <a:t>neutral</a:t>
            </a:r>
            <a:endParaRPr lang="en-CA" sz="2000" u="sng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867" y="406405"/>
            <a:ext cx="81369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Explain using diagrams how sodium and chlorine react to form an ionic compound.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4056309" cy="232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55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69847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Explain using diagrams how beryllium and fluorine react to form an ionic compound.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58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Explain using diagrams how aluminum and fluorine react to form an ionic compound.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2452688"/>
            <a:ext cx="2333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2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76672"/>
            <a:ext cx="492609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Multivalent Elements</a:t>
            </a:r>
            <a:endParaRPr kumimoji="0" lang="en-C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Certain elements have multiple ionic charges:</a:t>
            </a:r>
            <a:endParaRPr kumimoji="0" lang="en-C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01642"/>
              </p:ext>
            </p:extLst>
          </p:nvPr>
        </p:nvGraphicFramePr>
        <p:xfrm>
          <a:off x="899592" y="1772742"/>
          <a:ext cx="7128792" cy="39605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2510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Metal</a:t>
                      </a:r>
                      <a:endParaRPr lang="en-C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Symbol</a:t>
                      </a:r>
                      <a:endParaRPr lang="en-C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Ion</a:t>
                      </a:r>
                      <a:endParaRPr lang="en-C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Name of Ion</a:t>
                      </a:r>
                      <a:endParaRPr lang="en-C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88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copper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Cu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</a:rPr>
                        <a:t>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</a:rPr>
                        <a:t>Cu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  <a:ea typeface="Times New Roman"/>
                        </a:rPr>
                        <a:t>2+</a:t>
                      </a:r>
                      <a:endParaRPr lang="en-CA" sz="2000" b="0" baseline="30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copper (I)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copper (II)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188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iron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Fe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</a:rPr>
                        <a:t>2+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</a:rPr>
                        <a:t>Fe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  <a:ea typeface="Times New Roman"/>
                        </a:rPr>
                        <a:t>3+</a:t>
                      </a:r>
                      <a:endParaRPr lang="en-CA" sz="2000" b="0" baseline="30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iron (I)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Iron (III)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188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Pb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Pb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</a:rPr>
                        <a:t>2+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</a:rPr>
                        <a:t>Pb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  <a:ea typeface="Times New Roman"/>
                        </a:rPr>
                        <a:t>4+</a:t>
                      </a:r>
                      <a:endParaRPr lang="en-CA" sz="2000" b="0" baseline="30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 (II)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lead (IV)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188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manganese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Mn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2000" b="0" dirty="0" smtClean="0">
                          <a:effectLst/>
                          <a:latin typeface="+mn-lt"/>
                        </a:rPr>
                        <a:t>Mn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</a:rPr>
                        <a:t>2+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</a:rPr>
                        <a:t>Mn</a:t>
                      </a:r>
                      <a:r>
                        <a:rPr lang="en-US" sz="2000" b="0" baseline="30000" dirty="0" smtClean="0">
                          <a:effectLst/>
                          <a:latin typeface="+mn-lt"/>
                          <a:ea typeface="Times New Roman"/>
                        </a:rPr>
                        <a:t>4+</a:t>
                      </a:r>
                      <a:endParaRPr lang="en-CA" sz="2000" b="0" baseline="30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manganese (II)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manganese (IV)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188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tin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Sn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Sn</a:t>
                      </a:r>
                      <a:r>
                        <a:rPr lang="en-US" sz="2000" b="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Sn</a:t>
                      </a:r>
                      <a:r>
                        <a:rPr lang="en-US" sz="2000" b="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4+</a:t>
                      </a:r>
                      <a:endParaRPr lang="en-CA" sz="2000" b="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tin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tin (IV)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Ionic Compounds</vt:lpstr>
      <vt:lpstr>PowerPoint Presentation</vt:lpstr>
      <vt:lpstr>PowerPoint Presentation</vt:lpstr>
      <vt:lpstr>PowerPoint Presentation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Compounds</dc:title>
  <dc:creator>Robert Baird</dc:creator>
  <cp:lastModifiedBy>Robert Baird</cp:lastModifiedBy>
  <cp:revision>3</cp:revision>
  <dcterms:created xsi:type="dcterms:W3CDTF">2017-02-13T17:30:13Z</dcterms:created>
  <dcterms:modified xsi:type="dcterms:W3CDTF">2017-02-13T17:51:24Z</dcterms:modified>
</cp:coreProperties>
</file>